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7" r:id="rId2"/>
    <p:sldId id="301" r:id="rId3"/>
    <p:sldId id="302" r:id="rId4"/>
    <p:sldId id="303" r:id="rId5"/>
    <p:sldId id="321" r:id="rId6"/>
    <p:sldId id="270" r:id="rId7"/>
    <p:sldId id="260" r:id="rId8"/>
    <p:sldId id="323" r:id="rId9"/>
    <p:sldId id="326" r:id="rId10"/>
    <p:sldId id="305" r:id="rId11"/>
    <p:sldId id="324" r:id="rId12"/>
    <p:sldId id="318" r:id="rId13"/>
    <p:sldId id="319" r:id="rId14"/>
    <p:sldId id="307" r:id="rId15"/>
    <p:sldId id="308" r:id="rId16"/>
    <p:sldId id="306" r:id="rId17"/>
    <p:sldId id="310" r:id="rId18"/>
    <p:sldId id="311" r:id="rId19"/>
    <p:sldId id="312" r:id="rId20"/>
    <p:sldId id="313" r:id="rId21"/>
    <p:sldId id="296" r:id="rId22"/>
    <p:sldId id="297" r:id="rId23"/>
    <p:sldId id="325" r:id="rId24"/>
    <p:sldId id="327" r:id="rId25"/>
    <p:sldId id="317" r:id="rId26"/>
    <p:sldId id="314" r:id="rId27"/>
    <p:sldId id="315" r:id="rId28"/>
    <p:sldId id="316" r:id="rId29"/>
    <p:sldId id="328" r:id="rId30"/>
    <p:sldId id="29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CC"/>
    <a:srgbClr val="F44AAB"/>
    <a:srgbClr val="66FF99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0" autoAdjust="0"/>
    <p:restoredTop sz="94660"/>
  </p:normalViewPr>
  <p:slideViewPr>
    <p:cSldViewPr>
      <p:cViewPr varScale="1">
        <p:scale>
          <a:sx n="89" d="100"/>
          <a:sy n="89" d="100"/>
        </p:scale>
        <p:origin x="132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2474B-3D89-4BAA-9A2A-856E6DD3D580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6A142-2D02-4D14-A437-BB45FECCF8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7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FB896-5468-4E08-BF1B-EDA59D30DEBA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20CB9-AAC3-4C27-A3EE-C94B4285CB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67645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Красноярский государственный театр оперы и балета 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имени Д.А. Хворостовского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97144" cy="114300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Выполнение показателей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государственного задания за 2021 год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340768"/>
          <a:ext cx="8784976" cy="5256583"/>
        </p:xfrm>
        <a:graphic>
          <a:graphicData uri="http://schemas.openxmlformats.org/drawingml/2006/table">
            <a:tbl>
              <a:tblPr/>
              <a:tblGrid>
                <a:gridCol w="507771"/>
                <a:gridCol w="4151780"/>
                <a:gridCol w="934721"/>
                <a:gridCol w="1005001"/>
                <a:gridCol w="817551"/>
                <a:gridCol w="1368152"/>
              </a:tblGrid>
              <a:tr h="75094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 </a:t>
                      </a:r>
                      <a:r>
                        <a:rPr lang="ru-RU" sz="1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</a:t>
                      </a: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 спектаклей и концертных программ (услуги)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зрителей всего, в т.ч.: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74 380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87 840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13 460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Стационар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55 770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66 384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10 614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Выездные по городу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14 860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15 755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895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Гастроли по краю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3 750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5 701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1 951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94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Средняя </a:t>
                      </a:r>
                      <a:r>
                        <a:rPr lang="ru-RU" sz="19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заполняемость</a:t>
                      </a:r>
                      <a:r>
                        <a:rPr lang="ru-RU" sz="1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зала на стационаре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73,6%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85,4%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11,9%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094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Справочно</a:t>
                      </a: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количество публичных показов всего, в т.ч.: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спект</a:t>
                      </a:r>
                      <a:r>
                        <a:rPr lang="ru-RU" sz="1900" spc="-2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169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Стационар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spc="-2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спект.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158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Выездные по городу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spc="-2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спект.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Гастроли по краю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spc="-2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спект</a:t>
                      </a:r>
                      <a:r>
                        <a:rPr lang="ru-RU" sz="1900" i="1" spc="-2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9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47" marR="477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956376" y="980728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1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97144" cy="114300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Выполнение показателей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государственного задания за 2021 год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052738"/>
          <a:ext cx="8712968" cy="5856386"/>
        </p:xfrm>
        <a:graphic>
          <a:graphicData uri="http://schemas.openxmlformats.org/drawingml/2006/table">
            <a:tbl>
              <a:tblPr/>
              <a:tblGrid>
                <a:gridCol w="498712"/>
                <a:gridCol w="4046258"/>
                <a:gridCol w="911736"/>
                <a:gridCol w="980289"/>
                <a:gridCol w="907821"/>
                <a:gridCol w="1368152"/>
              </a:tblGrid>
              <a:tr h="88683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Показатель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 изм.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Факт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Отклонение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9561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Создание спектаклей (работа)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2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2.1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новых постановок большой формы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83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Динамика количества новых постановок большой формы к предыдущему отчётному периоду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2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новых постановок малой формы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61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1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Организация и проведение мероприятий (работа)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2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3.1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Творческих (фестивали, выставки, конкурсы и т.д.)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12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Культурно-массовых (гастроли и т.д.)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2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Удовлетворённость населения качеством предоставляемых услуг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315" marR="6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524328" y="620688"/>
            <a:ext cx="219573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i="1" dirty="0" smtClean="0">
                <a:latin typeface="Times New Roman" pitchFamily="18" charset="0"/>
                <a:ea typeface="+mj-ea"/>
                <a:cs typeface="Times New Roman" pitchFamily="18" charset="0"/>
              </a:rPr>
              <a:t>Продолжение </a:t>
            </a:r>
          </a:p>
          <a:p>
            <a:pPr algn="ctr">
              <a:spcBef>
                <a:spcPct val="0"/>
              </a:spcBef>
            </a:pPr>
            <a:r>
              <a:rPr lang="ru-RU" sz="1200" i="1" dirty="0" smtClean="0">
                <a:latin typeface="Times New Roman" pitchFamily="18" charset="0"/>
                <a:ea typeface="+mj-ea"/>
                <a:cs typeface="Times New Roman" pitchFamily="18" charset="0"/>
              </a:rPr>
              <a:t>таблицы</a:t>
            </a: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97144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Объёмы финансовых поступлений 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в динамике 2019 - 2021 гг. 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30" y="1412776"/>
          <a:ext cx="8640960" cy="4824537"/>
        </p:xfrm>
        <a:graphic>
          <a:graphicData uri="http://schemas.openxmlformats.org/drawingml/2006/table">
            <a:tbl>
              <a:tblPr/>
              <a:tblGrid>
                <a:gridCol w="1152126"/>
                <a:gridCol w="1728192"/>
                <a:gridCol w="2160240"/>
                <a:gridCol w="1656184"/>
                <a:gridCol w="1944218"/>
              </a:tblGrid>
              <a:tr h="480738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объём поступлений за год, тыс.руб.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52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Средства субсидии на выполнение государственного задания, тыс.руб.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Средства субсидии на иные цели, тыс.руб.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Средства, поступающие от приносящей доход деятельности, тыс.руб.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60617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645 407,2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575 877,4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5 500,0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64 029,8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17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657 248,0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561 296,9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46 799,8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49 151,3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17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863 757,9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753 743,4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66 436,8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43 577,7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94" marR="67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884368" y="1052736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2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Объем средств, поступивших от приносящей доход деятельности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576" y="1484784"/>
          <a:ext cx="7704856" cy="4738974"/>
        </p:xfrm>
        <a:graphic>
          <a:graphicData uri="http://schemas.openxmlformats.org/drawingml/2006/table">
            <a:tbl>
              <a:tblPr/>
              <a:tblGrid>
                <a:gridCol w="4827262"/>
                <a:gridCol w="2877594"/>
              </a:tblGrid>
              <a:tr h="112944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Сумма, тыс.руб. (кассовое поступление)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56619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ВСЕГО, в том числе по направлениям: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43 577,70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566198">
                <a:tc>
                  <a:txBody>
                    <a:bodyPr/>
                    <a:lstStyle/>
                    <a:p>
                      <a:pPr indent="3556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билетов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35 800,60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98">
                <a:tc>
                  <a:txBody>
                    <a:bodyPr/>
                    <a:lstStyle/>
                    <a:p>
                      <a:pPr indent="3556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от собственности (аренда)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3 262,90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98">
                <a:tc>
                  <a:txBody>
                    <a:bodyPr/>
                    <a:lstStyle/>
                    <a:p>
                      <a:pPr indent="3556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гранты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3 035,00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98">
                <a:tc>
                  <a:txBody>
                    <a:bodyPr/>
                    <a:lstStyle/>
                    <a:p>
                      <a:pPr indent="3556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прочие доходы</a:t>
                      </a:r>
                      <a:endParaRPr lang="ru-RU" sz="2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1 479,20</a:t>
                      </a:r>
                      <a:endParaRPr lang="ru-RU" sz="2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380312" y="1124744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3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0"/>
            <a:ext cx="972108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3500" b="1" dirty="0" err="1" smtClean="0">
                <a:latin typeface="Times New Roman" pitchFamily="18" charset="0"/>
                <a:cs typeface="Times New Roman" pitchFamily="18" charset="0"/>
              </a:rPr>
              <a:t>грантовых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программах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1268760"/>
          <a:ext cx="8424936" cy="5309808"/>
        </p:xfrm>
        <a:graphic>
          <a:graphicData uri="http://schemas.openxmlformats.org/drawingml/2006/table">
            <a:tbl>
              <a:tblPr/>
              <a:tblGrid>
                <a:gridCol w="3263050"/>
                <a:gridCol w="3263050"/>
                <a:gridCol w="1898836"/>
              </a:tblGrid>
              <a:tr h="78138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конкурса/организации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2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проекта 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гранта,  тыс.руб.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485542">
                <a:tc gridSpan="3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Всероссийский уровень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38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ООГО</a:t>
                      </a:r>
                      <a:r>
                        <a:rPr lang="ru-RU" sz="2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Российский 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фонд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культуры»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«Премьера 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оперы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Капулетти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Монтекки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1 495,00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084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Агентство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Полилог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в Фестивале современного искусства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«Территория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Красноярск»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790,00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04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Фонд </a:t>
                      </a:r>
                      <a:endParaRPr lang="ru-RU" sz="2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Михаила 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Прохорова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Перфоманс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для тела, голоса, света и пространства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«INFINITI» 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2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500,00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04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3 785,00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712224" y="908720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4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5121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Кадровый состав и качественный состав коллектива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412776"/>
          <a:ext cx="8280920" cy="5012164"/>
        </p:xfrm>
        <a:graphic>
          <a:graphicData uri="http://schemas.openxmlformats.org/drawingml/2006/table">
            <a:tbl>
              <a:tblPr/>
              <a:tblGrid>
                <a:gridCol w="556114"/>
                <a:gridCol w="6103994"/>
                <a:gridCol w="1620812"/>
              </a:tblGrid>
              <a:tr h="69995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2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2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69378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работников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620 чел.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78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 том числе специалистов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484 чел.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5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 общего числа работающих специалистов профильное образование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84%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69378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высшее образование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51%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52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Среднее</a:t>
                      </a:r>
                      <a:r>
                        <a:rPr lang="ru-RU" sz="22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2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профессиональное</a:t>
                      </a:r>
                      <a:r>
                        <a:rPr lang="ru-RU" sz="22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образование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48%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70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Штатное расписание</a:t>
                      </a:r>
                      <a:endParaRPr lang="ru-RU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96%</a:t>
                      </a:r>
                      <a:endParaRPr lang="ru-RU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071" marR="65071" marT="9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884368" y="1052736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5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Премьеры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1124744"/>
            <a:ext cx="4108467" cy="2736304"/>
          </a:xfrm>
          <a:prstGeom prst="rect">
            <a:avLst/>
          </a:prstGeom>
          <a:noFill/>
        </p:spPr>
      </p:pic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3707904" y="692696"/>
            <a:ext cx="2962672" cy="432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Опера «Паяцы»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9552" y="4121696"/>
            <a:ext cx="4108467" cy="2736303"/>
          </a:xfrm>
          <a:prstGeom prst="rect">
            <a:avLst/>
          </a:prstGeom>
          <a:noFill/>
        </p:spPr>
      </p:pic>
      <p:pic>
        <p:nvPicPr>
          <p:cNvPr id="1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35533" y="1124744"/>
            <a:ext cx="4108467" cy="2736303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038541" y="4121697"/>
            <a:ext cx="4102451" cy="273630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Премьеры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620688"/>
            <a:ext cx="4034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Опера «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Капулетти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Монтекки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875248" y="4160498"/>
            <a:ext cx="4268752" cy="2697502"/>
          </a:xfrm>
          <a:prstGeom prst="rect">
            <a:avLst/>
          </a:prstGeom>
          <a:noFill/>
        </p:spPr>
      </p:pic>
      <p:pic>
        <p:nvPicPr>
          <p:cNvPr id="1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5260" y="1072137"/>
            <a:ext cx="4268752" cy="2736304"/>
          </a:xfrm>
          <a:prstGeom prst="rect">
            <a:avLst/>
          </a:prstGeom>
          <a:noFill/>
        </p:spPr>
      </p:pic>
      <p:pic>
        <p:nvPicPr>
          <p:cNvPr id="1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75247" y="1072137"/>
            <a:ext cx="4268753" cy="2736304"/>
          </a:xfrm>
          <a:prstGeom prst="rect">
            <a:avLst/>
          </a:prstGeom>
          <a:noFill/>
        </p:spPr>
      </p:pic>
      <p:pic>
        <p:nvPicPr>
          <p:cNvPr id="1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45260" y="4178534"/>
            <a:ext cx="4268752" cy="266143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Премьеры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788025" y="1988840"/>
            <a:ext cx="4355976" cy="290398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907704" y="1052736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Сказка «Вовка в стране невыученных уроков»</a:t>
            </a:r>
          </a:p>
        </p:txBody>
      </p:sp>
      <p:pic>
        <p:nvPicPr>
          <p:cNvPr id="1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1988840"/>
            <a:ext cx="4390484" cy="292842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Премьеры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7784" y="908720"/>
            <a:ext cx="4034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Сказка «Синяя птица»</a:t>
            </a:r>
          </a:p>
        </p:txBody>
      </p:sp>
      <p:pic>
        <p:nvPicPr>
          <p:cNvPr id="1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1988840"/>
            <a:ext cx="4308712" cy="2808312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16016" y="1988840"/>
            <a:ext cx="4248472" cy="280806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764704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Премьеры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348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84100" y="4653136"/>
            <a:ext cx="45812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Балет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Катарина</a:t>
            </a: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или Дочь разбойника»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1844824"/>
            <a:ext cx="30963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Опера «Дон Жуан»</a:t>
            </a:r>
          </a:p>
        </p:txBody>
      </p:sp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764704"/>
            <a:ext cx="4096456" cy="2736304"/>
          </a:xfrm>
          <a:prstGeom prst="rect">
            <a:avLst/>
          </a:prstGeom>
          <a:noFill/>
        </p:spPr>
      </p:pic>
      <p:pic>
        <p:nvPicPr>
          <p:cNvPr id="10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3789040"/>
            <a:ext cx="4104456" cy="273764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3568" y="476672"/>
            <a:ext cx="777686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29, 30 января опера «Пиковая дама», посвященная памяти народного артиста Советского Союза Владислава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Пьявко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71600" y="1772816"/>
            <a:ext cx="3528392" cy="2353410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764704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88024" y="4293096"/>
            <a:ext cx="3559010" cy="2373832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99592" y="4293096"/>
            <a:ext cx="3559010" cy="2373832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88024" y="1772816"/>
            <a:ext cx="3528390" cy="2353409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548680"/>
            <a:ext cx="777686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23 февраля Диптих «Ленинградская симфония». </a:t>
            </a:r>
          </a:p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Дирижер народный артист России Павел Коган.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71600" y="1700808"/>
            <a:ext cx="3507698" cy="2291579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88024" y="4221088"/>
            <a:ext cx="3528392" cy="2353409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71600" y="4221088"/>
            <a:ext cx="3507698" cy="2376264"/>
          </a:xfrm>
          <a:prstGeom prst="rect">
            <a:avLst/>
          </a:prstGeom>
          <a:noFill/>
        </p:spPr>
      </p:pic>
      <p:pic>
        <p:nvPicPr>
          <p:cNvPr id="10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88024" y="1700808"/>
            <a:ext cx="3453685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27584" y="548680"/>
            <a:ext cx="74168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19, 20 апреля «По ту сторону греха» </a:t>
            </a:r>
          </a:p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Театр балета Бориса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Эйфмана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1560" y="1700808"/>
            <a:ext cx="3816424" cy="2389087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64704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32040" y="4293096"/>
            <a:ext cx="3581881" cy="2389087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11560" y="4293096"/>
            <a:ext cx="3816424" cy="2376264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932040" y="1700808"/>
            <a:ext cx="3581881" cy="2389087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368152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19 ноября «Катарина, или Дочь разбойника»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Гость театра – главный редактор журнала «Балет»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Валерия Уральская.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-99392"/>
            <a:ext cx="8229600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Мероприятия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860032" y="4497130"/>
            <a:ext cx="3744416" cy="2497496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60032" y="1772816"/>
            <a:ext cx="3744416" cy="2497495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3568" y="4437112"/>
            <a:ext cx="3744416" cy="2617532"/>
          </a:xfrm>
          <a:prstGeom prst="rect">
            <a:avLst/>
          </a:prstGeom>
          <a:noFill/>
        </p:spPr>
      </p:pic>
      <p:pic>
        <p:nvPicPr>
          <p:cNvPr id="10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3569" y="1772816"/>
            <a:ext cx="3744414" cy="249749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532440" cy="2202683"/>
          </a:xfrm>
        </p:spPr>
        <p:txBody>
          <a:bodyPr>
            <a:no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15-18 ноября Юбилейный концерт, посвященный хореографу, народному артисту СССР, лауреату Ленинской и Государственной премий СССР Михаилу Лавровскому.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1412776"/>
            <a:ext cx="3600400" cy="2401438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3528" y="-171400"/>
            <a:ext cx="8229600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Мероприятия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76056" y="4409728"/>
            <a:ext cx="3609776" cy="2448272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5576" y="4409728"/>
            <a:ext cx="3594871" cy="2448272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004048" y="1412776"/>
            <a:ext cx="3600401" cy="2376264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331640" y="3861048"/>
            <a:ext cx="6912768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kumimoji="0" lang="ru-RU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Балеты «Нижинский», «Амок», «Две женщины» </a:t>
            </a:r>
            <a:endParaRPr kumimoji="0" lang="ru-RU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892480" cy="36004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25, 26 декабря Социально-театральный проект «Семья в подарок».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Воспитанники детских домов приняли участие в музыкальной сказке «Мама».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шесть лет из 55 детей-сирот проекта семьи обрели 42 ребенка.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99592" y="1772815"/>
            <a:ext cx="3437681" cy="2448273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3528" y="-171400"/>
            <a:ext cx="8229600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Мероприятия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4365104"/>
            <a:ext cx="3600400" cy="2492896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99593" y="4365104"/>
            <a:ext cx="3456384" cy="2492896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571999" y="1772816"/>
            <a:ext cx="3575691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360040"/>
          </a:xfrm>
        </p:spPr>
        <p:txBody>
          <a:bodyPr>
            <a:noAutofit/>
          </a:bodyPr>
          <a:lstStyle/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 июля Балет «Раймонда» (ИНГОССТРАХ) </a:t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Выступили солисты Большого театра России </a:t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Алена Ковалева и Денис Родькин. </a:t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2276872"/>
            <a:ext cx="4505977" cy="4104456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229600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Мероприятия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20072" y="2204864"/>
            <a:ext cx="3312368" cy="42622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36004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Гастрольная деятельность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124744"/>
          <a:ext cx="8496944" cy="5472785"/>
        </p:xfrm>
        <a:graphic>
          <a:graphicData uri="http://schemas.openxmlformats.org/drawingml/2006/table">
            <a:tbl>
              <a:tblPr/>
              <a:tblGrid>
                <a:gridCol w="3888432"/>
                <a:gridCol w="4608512"/>
              </a:tblGrid>
              <a:tr h="297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населённых пунктов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297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спектаклей, в том числе: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97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для 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взрослых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для детей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зрителей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5 701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594589">
                <a:tc rowSpan="6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Охваченные населённые пункты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Каратузский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район (с. Каратузское,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Таскино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с.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Моторское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Курагинский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район (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пгт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Большая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Ирба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Черемшанка, с.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Имисское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Краснокаменск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Краснотуранский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район (п. Краснотуранск)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Енисейский район (г. Енисейск,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Лесосибирск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с. Пировское)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Норильск, р-н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Кайеркан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р-н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Талнах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Зеленогорск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г. Железногорск,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Дивногорск.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956376" y="764704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6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Участие в фестивалях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467544" y="908720"/>
            <a:ext cx="8676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Фестиваль Дмитрия Хворостовского с оперой «Дон Жуан»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Фестиваль современного искусства «Территория» с оперой «Богатыри» </a:t>
            </a:r>
          </a:p>
          <a:p>
            <a:endParaRPr lang="ru-RU" sz="2500" dirty="0" smtClean="0"/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1327786"/>
            <a:ext cx="3456384" cy="5530214"/>
          </a:xfrm>
          <a:prstGeom prst="rect">
            <a:avLst/>
          </a:prstGeom>
          <a:noFill/>
        </p:spPr>
      </p:pic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1340767"/>
            <a:ext cx="3888432" cy="550025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XI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Международный фестиваль «Парад звезд в Оперном»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flipH="1">
            <a:off x="4572000" y="4985792"/>
            <a:ext cx="2803639" cy="1872208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flipH="1">
            <a:off x="1619672" y="5003454"/>
            <a:ext cx="2736304" cy="1854546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6588224" y="3140968"/>
            <a:ext cx="2290922" cy="1460322"/>
          </a:xfrm>
          <a:prstGeom prst="rect">
            <a:avLst/>
          </a:prstGeom>
          <a:noFill/>
        </p:spPr>
      </p:pic>
      <p:pic>
        <p:nvPicPr>
          <p:cNvPr id="10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flipH="1">
            <a:off x="4572000" y="3140968"/>
            <a:ext cx="1828497" cy="1460323"/>
          </a:xfrm>
          <a:prstGeom prst="rect">
            <a:avLst/>
          </a:prstGeom>
          <a:noFill/>
        </p:spPr>
      </p:pic>
      <p:pic>
        <p:nvPicPr>
          <p:cNvPr id="11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flipH="1">
            <a:off x="2411760" y="3140968"/>
            <a:ext cx="1947096" cy="1460322"/>
          </a:xfrm>
          <a:prstGeom prst="rect">
            <a:avLst/>
          </a:prstGeom>
          <a:noFill/>
        </p:spPr>
      </p:pic>
      <p:pic>
        <p:nvPicPr>
          <p:cNvPr id="12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flipH="1">
            <a:off x="251520" y="3140968"/>
            <a:ext cx="1940288" cy="1460322"/>
          </a:xfrm>
          <a:prstGeom prst="rect">
            <a:avLst/>
          </a:prstGeom>
          <a:noFill/>
        </p:spPr>
      </p:pic>
      <p:pic>
        <p:nvPicPr>
          <p:cNvPr id="13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 flipH="1">
            <a:off x="4572000" y="1124744"/>
            <a:ext cx="2189414" cy="1460323"/>
          </a:xfrm>
          <a:prstGeom prst="rect">
            <a:avLst/>
          </a:prstGeom>
          <a:noFill/>
        </p:spPr>
      </p:pic>
      <p:pic>
        <p:nvPicPr>
          <p:cNvPr id="1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 flipH="1">
            <a:off x="0" y="1268760"/>
            <a:ext cx="2008886" cy="1316307"/>
          </a:xfrm>
          <a:prstGeom prst="rect">
            <a:avLst/>
          </a:prstGeom>
          <a:noFill/>
        </p:spPr>
      </p:pic>
      <p:pic>
        <p:nvPicPr>
          <p:cNvPr id="1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 flipH="1">
            <a:off x="2195736" y="1124744"/>
            <a:ext cx="2189414" cy="1460323"/>
          </a:xfrm>
          <a:prstGeom prst="rect">
            <a:avLst/>
          </a:prstGeom>
          <a:noFill/>
        </p:spPr>
      </p:pic>
      <p:pic>
        <p:nvPicPr>
          <p:cNvPr id="1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 flipH="1">
            <a:off x="6876256" y="1124744"/>
            <a:ext cx="2267744" cy="1460323"/>
          </a:xfrm>
          <a:prstGeom prst="rect">
            <a:avLst/>
          </a:prstGeom>
          <a:noFill/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-900608" y="692696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Мария Литке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619672" y="692696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Владимир </a:t>
            </a: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Комович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923928" y="692696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Анна Нечаева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6300192" y="692696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Алексей Зеленков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540568" y="270892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Елена </a:t>
            </a: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Михайленко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1691680" y="270892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Станислав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Швец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3707904" y="270892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Александр </a:t>
            </a: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Зубаренков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5868144" y="270892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Дмитрий Юровский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1403648" y="45811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Мариус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Стравинский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4139952" y="45811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Владимир Ланде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92088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Улучшение материально-технической базы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028384" y="260648"/>
            <a:ext cx="1431776" cy="423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Таблица 7</a:t>
            </a:r>
            <a:endParaRPr kumimoji="0" lang="ru-RU" sz="1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620688"/>
          <a:ext cx="9143999" cy="6237307"/>
        </p:xfrm>
        <a:graphic>
          <a:graphicData uri="http://schemas.openxmlformats.org/drawingml/2006/table">
            <a:tbl>
              <a:tblPr/>
              <a:tblGrid>
                <a:gridCol w="4925004"/>
                <a:gridCol w="2725919"/>
                <a:gridCol w="1493076"/>
              </a:tblGrid>
              <a:tr h="106669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расходов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счет средств от приносящей доход деятельности, тыс. руб.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счет средств субсидии на иные цели, тыс. руб.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Приобретение музыкальных инструментов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755,00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1 484,00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Приобретение двух дезинфекторов проходного типа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1 040,20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Приобретение сценического и производственного оборудования, орг.техники и мебели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13 954,20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42 506,18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7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на приобретение основных средств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 </a:t>
                      </a: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739,58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музыкальных инструментов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319,60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оборудования (в том числе сценического), орг.техники и мебели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361,96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17 965,82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Приобретение строительных материалов для проведения текущего ремонта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285,55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на ремонтные работы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18 932,93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Устранение нарушений требований пожарной безопасности (по предписанию)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344,40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на устранение нарушений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344,40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комплексного обследования технического состояния зданий театра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14 500,00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46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на инструментальное обследование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14 500,00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по видам финансирования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17 060,91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76 456,00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5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93 516,91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28" marR="409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Пушкинская карта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230425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 сентября по декабрь 2021 года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модерацию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прошли 47 событий театра, количество проданных билетов в рамках программы «Пушкинская карта» – 4827шт.</a:t>
            </a:r>
          </a:p>
          <a:p>
            <a:endParaRPr lang="ru-RU" dirty="0"/>
          </a:p>
        </p:txBody>
      </p:sp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88840"/>
            <a:ext cx="9144000" cy="609428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856984" cy="1143000"/>
          </a:xfrm>
        </p:spPr>
        <p:txBody>
          <a:bodyPr>
            <a:noAutofit/>
          </a:bodyPr>
          <a:lstStyle/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Спектакль «Богатыри» получил 6 номинаций Национальной театральной премии «Золотая Маска – 2022»</a:t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23528" y="1916832"/>
            <a:ext cx="8820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спектакль,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дирижера (Иван Великанов),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режиссера (Сергей Бобров),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женская роль (Дарья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Рябинко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Милитриса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Кирбитьевна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мужская роль (Михаил Пирогов – Соловей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Будимирович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художника по костюмам в музыкальном театре (Елена Зайцева).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/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3568" y="-2434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Награды</a:t>
            </a:r>
          </a:p>
        </p:txBody>
      </p:sp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03063" y="3573016"/>
            <a:ext cx="4540937" cy="3024336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573016"/>
            <a:ext cx="4534289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889248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Награды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23528" y="1556792"/>
            <a:ext cx="8820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Хореографическая мистерия «Ленинградская симфония» получила 3 номинации Национальной театральной премии «Золотая Маска»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спектакль,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дирижера (Иван Великанов),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художника по свету в музыкальном театре (Руслан Майоров).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/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751513" y="3429000"/>
            <a:ext cx="4392487" cy="2929755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429000"/>
            <a:ext cx="4389607" cy="2927319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Награды сотрудников</a:t>
            </a:r>
            <a:endParaRPr lang="ru-RU" sz="3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95736" y="1556792"/>
            <a:ext cx="1447050" cy="2016224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80112" y="1556792"/>
            <a:ext cx="1513682" cy="2016224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95736" y="4365104"/>
            <a:ext cx="1468584" cy="2304256"/>
          </a:xfrm>
          <a:prstGeom prst="rect">
            <a:avLst/>
          </a:prstGeom>
          <a:noFill/>
        </p:spPr>
      </p:pic>
      <p:pic>
        <p:nvPicPr>
          <p:cNvPr id="8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23528" y="1556792"/>
            <a:ext cx="1584176" cy="2044098"/>
          </a:xfrm>
          <a:prstGeom prst="rect">
            <a:avLst/>
          </a:prstGeom>
          <a:noFill/>
        </p:spPr>
      </p:pic>
      <p:pic>
        <p:nvPicPr>
          <p:cNvPr id="9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308304" y="4365104"/>
            <a:ext cx="1440160" cy="2268253"/>
          </a:xfrm>
          <a:prstGeom prst="rect">
            <a:avLst/>
          </a:prstGeom>
          <a:noFill/>
        </p:spPr>
      </p:pic>
      <p:pic>
        <p:nvPicPr>
          <p:cNvPr id="10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851920" y="4365104"/>
            <a:ext cx="1536170" cy="2304256"/>
          </a:xfrm>
          <a:prstGeom prst="rect">
            <a:avLst/>
          </a:prstGeom>
          <a:noFill/>
        </p:spPr>
      </p:pic>
      <p:pic>
        <p:nvPicPr>
          <p:cNvPr id="11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23528" y="4365104"/>
            <a:ext cx="1584176" cy="2304255"/>
          </a:xfrm>
          <a:prstGeom prst="rect">
            <a:avLst/>
          </a:prstGeom>
          <a:noFill/>
        </p:spPr>
      </p:pic>
      <p:pic>
        <p:nvPicPr>
          <p:cNvPr id="12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851920" y="1556792"/>
            <a:ext cx="1512168" cy="2016224"/>
          </a:xfrm>
          <a:prstGeom prst="rect">
            <a:avLst/>
          </a:prstGeom>
          <a:noFill/>
        </p:spPr>
      </p:pic>
      <p:pic>
        <p:nvPicPr>
          <p:cNvPr id="13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7308304" y="1556791"/>
            <a:ext cx="1440160" cy="2052227"/>
          </a:xfrm>
          <a:prstGeom prst="rect">
            <a:avLst/>
          </a:prstGeom>
          <a:noFill/>
        </p:spPr>
      </p:pic>
      <p:pic>
        <p:nvPicPr>
          <p:cNvPr id="1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5580112" y="4365104"/>
            <a:ext cx="1534036" cy="2304256"/>
          </a:xfrm>
          <a:prstGeom prst="rect">
            <a:avLst/>
          </a:prstGeom>
          <a:noFill/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-468560" y="9807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Федосова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187624" y="9807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Вера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Баранова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771800" y="9807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Сергей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Бобров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572000" y="9807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Олеся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Алдонина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300192" y="980728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Дмитрий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Ходош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-612576" y="378904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Георгий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Болсуновский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187624" y="378904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Наталья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Матус-Марчук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843808" y="378904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Демид</a:t>
            </a: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Зыков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499992" y="378904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Дарья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Фролова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6228184" y="3789040"/>
            <a:ext cx="3592016" cy="6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Андрей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Лукьянец</a:t>
            </a:r>
            <a:endParaRPr kumimoji="0" lang="ru-RU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460432" cy="3456384"/>
          </a:xfrm>
        </p:spPr>
        <p:txBody>
          <a:bodyPr>
            <a:normAutofit/>
          </a:bodyPr>
          <a:lstStyle/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Износ здания театра</a:t>
            </a:r>
          </a:p>
          <a:p>
            <a:pPr lvl="0"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15616" y="4077072"/>
            <a:ext cx="3265382" cy="2449037"/>
          </a:xfrm>
          <a:prstGeom prst="rect">
            <a:avLst/>
          </a:prstGeom>
          <a:noFill/>
        </p:spPr>
      </p:pic>
      <p:pic>
        <p:nvPicPr>
          <p:cNvPr id="5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16016" y="4005065"/>
            <a:ext cx="3168352" cy="2520280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115616" y="1412776"/>
            <a:ext cx="3264362" cy="2448272"/>
          </a:xfrm>
          <a:prstGeom prst="rect">
            <a:avLst/>
          </a:prstGeom>
          <a:noFill/>
        </p:spPr>
      </p:pic>
      <p:pic>
        <p:nvPicPr>
          <p:cNvPr id="7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4008" y="1412776"/>
            <a:ext cx="3232917" cy="242468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60432" cy="3456384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Морально и технически устарело сценическое оборудование</a:t>
            </a:r>
          </a:p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Недостаточное финансирование проектов театра</a:t>
            </a:r>
          </a:p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Необходимость во втором составе оркестра</a:t>
            </a:r>
          </a:p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Устаревший фонд музыкальных инструментов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Недостаточно средств на качественную охрану зданий </a:t>
            </a:r>
          </a:p>
          <a:p>
            <a:pPr lvl="0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Планы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5148064" cy="2697163"/>
          </a:xfrm>
        </p:spPr>
        <p:txBody>
          <a:bodyPr>
            <a:normAutofit/>
          </a:bodyPr>
          <a:lstStyle/>
          <a:p>
            <a:pPr lvl="0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Балетный форум</a:t>
            </a:r>
          </a:p>
          <a:p>
            <a:pPr lvl="0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Резиденция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Словцова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Искусство в квадрате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Гастроли театра в России и </a:t>
            </a:r>
            <a:r>
              <a:rPr lang="ru-RU" sz="2500" smtClean="0">
                <a:latin typeface="Times New Roman" pitchFamily="18" charset="0"/>
                <a:cs typeface="Times New Roman" pitchFamily="18" charset="0"/>
              </a:rPr>
              <a:t>за рубежом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57748" y="692696"/>
            <a:ext cx="3886252" cy="2592100"/>
          </a:xfrm>
          <a:prstGeom prst="rect">
            <a:avLst/>
          </a:prstGeom>
          <a:noFill/>
        </p:spPr>
      </p:pic>
      <p:pic>
        <p:nvPicPr>
          <p:cNvPr id="6" name="Picture 11" descr="C:\Users\Черкашина\Desktop\Ленинград 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815" y="3861048"/>
            <a:ext cx="6185377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1103</Words>
  <Application>Microsoft Office PowerPoint</Application>
  <PresentationFormat>Экран (4:3)</PresentationFormat>
  <Paragraphs>374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Wingdings</vt:lpstr>
      <vt:lpstr>Тема Office</vt:lpstr>
      <vt:lpstr>Красноярский государственный театр оперы и балета  имени Д.А. Хворостовского</vt:lpstr>
      <vt:lpstr>Выполнение показателей  государственного задания за 2021 год  </vt:lpstr>
      <vt:lpstr>Выполнение показателей  государственного задания за 2021 год  </vt:lpstr>
      <vt:lpstr>Объёмы финансовых поступлений  в динамике 2019 - 2021 гг.  </vt:lpstr>
      <vt:lpstr>Объем средств, поступивших от приносящей доход деятельности</vt:lpstr>
      <vt:lpstr>Участие в грантовых программах</vt:lpstr>
      <vt:lpstr>Кадровый состав и качественный состав коллектива</vt:lpstr>
      <vt:lpstr>Премьеры</vt:lpstr>
      <vt:lpstr>Премьеры</vt:lpstr>
      <vt:lpstr>Премьеры</vt:lpstr>
      <vt:lpstr>Премьеры</vt:lpstr>
      <vt:lpstr>Премьеры</vt:lpstr>
      <vt:lpstr>Мероприятия</vt:lpstr>
      <vt:lpstr>Мероприятия</vt:lpstr>
      <vt:lpstr>Мероприятия</vt:lpstr>
      <vt:lpstr>   19 ноября «Катарина, или Дочь разбойника» Гость театра – главный редактор журнала «Балет»  Валерия Уральская.  </vt:lpstr>
      <vt:lpstr> 15-18 ноября Юбилейный концерт, посвященный хореографу, народному артисту СССР, лауреату Ленинской и Государственной премий СССР Михаилу Лавровскому.    </vt:lpstr>
      <vt:lpstr>25, 26 декабря Социально-театральный проект «Семья в подарок».  Воспитанники детских домов приняли участие в музыкальной сказке «Мама». За шесть лет из 55 детей-сирот проекта семьи обрели 42 ребенка.</vt:lpstr>
      <vt:lpstr>1 июля Балет «Раймонда» (ИНГОССТРАХ)  Выступили солисты Большого театра России  Алена Ковалева и Денис Родькин.   </vt:lpstr>
      <vt:lpstr>Гастрольная деятельность    </vt:lpstr>
      <vt:lpstr>Участие в фестивалях  </vt:lpstr>
      <vt:lpstr>3. XI Международный фестиваль «Парад звезд в Оперном»</vt:lpstr>
      <vt:lpstr>Улучшение материально-технической базы  </vt:lpstr>
      <vt:lpstr>Пушкинская карта</vt:lpstr>
      <vt:lpstr>Спектакль «Богатыри» получил 6 номинаций Национальной театральной премии «Золотая Маска – 2022» </vt:lpstr>
      <vt:lpstr>Награды</vt:lpstr>
      <vt:lpstr>Награды сотрудников</vt:lpstr>
      <vt:lpstr>ПРОБЛЕМЫ </vt:lpstr>
      <vt:lpstr>ПРОБЛЕМЫ </vt:lpstr>
      <vt:lpstr>Планы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</dc:title>
  <dc:creator>Черкашина</dc:creator>
  <cp:lastModifiedBy>Шкедова Ирина Николаевна</cp:lastModifiedBy>
  <cp:revision>388</cp:revision>
  <dcterms:created xsi:type="dcterms:W3CDTF">2015-10-09T04:50:05Z</dcterms:created>
  <dcterms:modified xsi:type="dcterms:W3CDTF">2022-07-12T10:59:27Z</dcterms:modified>
</cp:coreProperties>
</file>